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1" r:id="rId2"/>
    <p:sldId id="270" r:id="rId3"/>
    <p:sldId id="267" r:id="rId4"/>
    <p:sldId id="269" r:id="rId5"/>
    <p:sldId id="279" r:id="rId6"/>
    <p:sldId id="271" r:id="rId7"/>
    <p:sldId id="259" r:id="rId8"/>
    <p:sldId id="280" r:id="rId9"/>
    <p:sldId id="268" r:id="rId10"/>
    <p:sldId id="265" r:id="rId11"/>
    <p:sldId id="257" r:id="rId12"/>
    <p:sldId id="258" r:id="rId13"/>
    <p:sldId id="260" r:id="rId14"/>
    <p:sldId id="263" r:id="rId15"/>
    <p:sldId id="264" r:id="rId16"/>
    <p:sldId id="26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1" r:id="rId25"/>
    <p:sldId id="26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76" d="100"/>
          <a:sy n="76" d="100"/>
        </p:scale>
        <p:origin x="-2536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1EB79C-7E8B-4114-BE01-2661579A987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9A09266C-2C2D-4555-BDD7-16BC0E890D11}">
      <dgm:prSet phldrT="[Text]" phldr="1"/>
      <dgm:spPr/>
      <dgm:t>
        <a:bodyPr/>
        <a:lstStyle/>
        <a:p>
          <a:endParaRPr lang="en-US"/>
        </a:p>
      </dgm:t>
    </dgm:pt>
    <dgm:pt modelId="{7A317C55-244C-4827-A65B-CD943334BB12}" type="parTrans" cxnId="{CA130507-9A5E-4286-97AB-CE1FE1393925}">
      <dgm:prSet/>
      <dgm:spPr/>
      <dgm:t>
        <a:bodyPr/>
        <a:lstStyle/>
        <a:p>
          <a:endParaRPr lang="en-US"/>
        </a:p>
      </dgm:t>
    </dgm:pt>
    <dgm:pt modelId="{34CD27B1-BECB-4680-A963-7A5C12F91EB0}" type="sibTrans" cxnId="{CA130507-9A5E-4286-97AB-CE1FE1393925}">
      <dgm:prSet/>
      <dgm:spPr/>
      <dgm:t>
        <a:bodyPr/>
        <a:lstStyle/>
        <a:p>
          <a:endParaRPr lang="en-US"/>
        </a:p>
      </dgm:t>
    </dgm:pt>
    <dgm:pt modelId="{03F30FE0-A73F-4C41-A534-12143D9F3D68}">
      <dgm:prSet phldrT="[Text]" phldr="1"/>
      <dgm:spPr/>
      <dgm:t>
        <a:bodyPr/>
        <a:lstStyle/>
        <a:p>
          <a:endParaRPr lang="en-US"/>
        </a:p>
      </dgm:t>
    </dgm:pt>
    <dgm:pt modelId="{89CB89D8-95FB-4635-B0A4-9AAA99D31942}" type="parTrans" cxnId="{8D14D72A-CE29-446D-A593-4920520FAC52}">
      <dgm:prSet/>
      <dgm:spPr/>
      <dgm:t>
        <a:bodyPr/>
        <a:lstStyle/>
        <a:p>
          <a:endParaRPr lang="en-US"/>
        </a:p>
      </dgm:t>
    </dgm:pt>
    <dgm:pt modelId="{B186A8CE-0FFB-4C97-AA7A-1F1D8E9446F7}" type="sibTrans" cxnId="{8D14D72A-CE29-446D-A593-4920520FAC52}">
      <dgm:prSet/>
      <dgm:spPr/>
      <dgm:t>
        <a:bodyPr/>
        <a:lstStyle/>
        <a:p>
          <a:endParaRPr lang="en-US"/>
        </a:p>
      </dgm:t>
    </dgm:pt>
    <dgm:pt modelId="{EA81C9C7-9F04-40F4-BF52-1FCBB9D53750}">
      <dgm:prSet phldrT="[Text]" phldr="1"/>
      <dgm:spPr/>
      <dgm:t>
        <a:bodyPr/>
        <a:lstStyle/>
        <a:p>
          <a:endParaRPr lang="en-US"/>
        </a:p>
      </dgm:t>
    </dgm:pt>
    <dgm:pt modelId="{E1D6B5CA-A97E-4EB6-A8F2-FE94D85B0A86}" type="parTrans" cxnId="{E2B7C4AC-A969-4049-965F-DE7C04E96C55}">
      <dgm:prSet/>
      <dgm:spPr/>
      <dgm:t>
        <a:bodyPr/>
        <a:lstStyle/>
        <a:p>
          <a:endParaRPr lang="en-US"/>
        </a:p>
      </dgm:t>
    </dgm:pt>
    <dgm:pt modelId="{F47BCE85-DE51-420F-BF60-EB7918CEC59B}" type="sibTrans" cxnId="{E2B7C4AC-A969-4049-965F-DE7C04E96C55}">
      <dgm:prSet/>
      <dgm:spPr/>
      <dgm:t>
        <a:bodyPr/>
        <a:lstStyle/>
        <a:p>
          <a:endParaRPr lang="en-US"/>
        </a:p>
      </dgm:t>
    </dgm:pt>
    <dgm:pt modelId="{3540D51A-3A53-437A-A965-54AFB79F1170}">
      <dgm:prSet phldrT="[Text]" phldr="1"/>
      <dgm:spPr/>
      <dgm:t>
        <a:bodyPr/>
        <a:lstStyle/>
        <a:p>
          <a:endParaRPr lang="en-US"/>
        </a:p>
      </dgm:t>
    </dgm:pt>
    <dgm:pt modelId="{8EE5283B-73E4-4021-977F-0383E5000A16}" type="parTrans" cxnId="{318DFBBE-EB14-485B-B5DB-D56B501F7856}">
      <dgm:prSet/>
      <dgm:spPr/>
      <dgm:t>
        <a:bodyPr/>
        <a:lstStyle/>
        <a:p>
          <a:endParaRPr lang="en-US"/>
        </a:p>
      </dgm:t>
    </dgm:pt>
    <dgm:pt modelId="{2769AA04-E5C2-468A-801C-13A2FC8498AF}" type="sibTrans" cxnId="{318DFBBE-EB14-485B-B5DB-D56B501F7856}">
      <dgm:prSet/>
      <dgm:spPr/>
      <dgm:t>
        <a:bodyPr/>
        <a:lstStyle/>
        <a:p>
          <a:endParaRPr lang="en-US"/>
        </a:p>
      </dgm:t>
    </dgm:pt>
    <dgm:pt modelId="{A08DAF6C-2C48-45A9-912D-446582165372}">
      <dgm:prSet phldrT="[Text]" phldr="1"/>
      <dgm:spPr/>
      <dgm:t>
        <a:bodyPr/>
        <a:lstStyle/>
        <a:p>
          <a:endParaRPr lang="en-US"/>
        </a:p>
      </dgm:t>
    </dgm:pt>
    <dgm:pt modelId="{1D2EDCC0-8980-416F-ADF9-F884D14E22F3}" type="parTrans" cxnId="{864F1751-AE4F-4F2A-80F8-E6FAA9181598}">
      <dgm:prSet/>
      <dgm:spPr/>
      <dgm:t>
        <a:bodyPr/>
        <a:lstStyle/>
        <a:p>
          <a:endParaRPr lang="en-US"/>
        </a:p>
      </dgm:t>
    </dgm:pt>
    <dgm:pt modelId="{B82CD9E2-7AB6-4491-A397-04C3FEA03168}" type="sibTrans" cxnId="{864F1751-AE4F-4F2A-80F8-E6FAA9181598}">
      <dgm:prSet/>
      <dgm:spPr/>
      <dgm:t>
        <a:bodyPr/>
        <a:lstStyle/>
        <a:p>
          <a:endParaRPr lang="en-US"/>
        </a:p>
      </dgm:t>
    </dgm:pt>
    <dgm:pt modelId="{5ED2125E-05CD-408C-BE06-017D96F1862F}" type="pres">
      <dgm:prSet presAssocID="{2F1EB79C-7E8B-4114-BE01-2661579A987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61825F-FD0B-4BF6-8FEF-C9005092B6E1}" type="pres">
      <dgm:prSet presAssocID="{9A09266C-2C2D-4555-BDD7-16BC0E890D11}" presName="node" presStyleLbl="node1" presStyleIdx="0" presStyleCnt="5" custLinFactNeighborX="-80000" custLinFactNeighborY="20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EFA77-0C91-4648-8E9C-3E3D0147A97D}" type="pres">
      <dgm:prSet presAssocID="{34CD27B1-BECB-4680-A963-7A5C12F91EB0}" presName="sibTrans" presStyleCnt="0"/>
      <dgm:spPr/>
    </dgm:pt>
    <dgm:pt modelId="{A679C590-6090-440E-80B0-6A3535AFF6D7}" type="pres">
      <dgm:prSet presAssocID="{03F30FE0-A73F-4C41-A534-12143D9F3D6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16652-EEF4-405F-944F-F877A5F8CE1A}" type="pres">
      <dgm:prSet presAssocID="{B186A8CE-0FFB-4C97-AA7A-1F1D8E9446F7}" presName="sibTrans" presStyleCnt="0"/>
      <dgm:spPr/>
    </dgm:pt>
    <dgm:pt modelId="{ADB4B90F-EDA1-4933-A682-9E87C4EF69ED}" type="pres">
      <dgm:prSet presAssocID="{EA81C9C7-9F04-40F4-BF52-1FCBB9D5375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E3019-5846-4970-A748-84DF022938A0}" type="pres">
      <dgm:prSet presAssocID="{F47BCE85-DE51-420F-BF60-EB7918CEC59B}" presName="sibTrans" presStyleCnt="0"/>
      <dgm:spPr/>
    </dgm:pt>
    <dgm:pt modelId="{A93457CA-F268-4824-BABB-E0527526A3E7}" type="pres">
      <dgm:prSet presAssocID="{3540D51A-3A53-437A-A965-54AFB79F117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95EA5-A92F-46DD-80F8-F67FA8FF3C5D}" type="pres">
      <dgm:prSet presAssocID="{2769AA04-E5C2-468A-801C-13A2FC8498AF}" presName="sibTrans" presStyleCnt="0"/>
      <dgm:spPr/>
    </dgm:pt>
    <dgm:pt modelId="{14063634-1960-412B-BD8D-F2F095174EA2}" type="pres">
      <dgm:prSet presAssocID="{A08DAF6C-2C48-45A9-912D-44658216537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169270-0601-4ADF-B39A-D343EF3F9C4E}" type="presOf" srcId="{03F30FE0-A73F-4C41-A534-12143D9F3D68}" destId="{A679C590-6090-440E-80B0-6A3535AFF6D7}" srcOrd="0" destOrd="0" presId="urn:microsoft.com/office/officeart/2005/8/layout/default#1"/>
    <dgm:cxn modelId="{CA130507-9A5E-4286-97AB-CE1FE1393925}" srcId="{2F1EB79C-7E8B-4114-BE01-2661579A9871}" destId="{9A09266C-2C2D-4555-BDD7-16BC0E890D11}" srcOrd="0" destOrd="0" parTransId="{7A317C55-244C-4827-A65B-CD943334BB12}" sibTransId="{34CD27B1-BECB-4680-A963-7A5C12F91EB0}"/>
    <dgm:cxn modelId="{864F1751-AE4F-4F2A-80F8-E6FAA9181598}" srcId="{2F1EB79C-7E8B-4114-BE01-2661579A9871}" destId="{A08DAF6C-2C48-45A9-912D-446582165372}" srcOrd="4" destOrd="0" parTransId="{1D2EDCC0-8980-416F-ADF9-F884D14E22F3}" sibTransId="{B82CD9E2-7AB6-4491-A397-04C3FEA03168}"/>
    <dgm:cxn modelId="{AE7281AF-70D2-4CBE-8017-23AF344340D6}" type="presOf" srcId="{A08DAF6C-2C48-45A9-912D-446582165372}" destId="{14063634-1960-412B-BD8D-F2F095174EA2}" srcOrd="0" destOrd="0" presId="urn:microsoft.com/office/officeart/2005/8/layout/default#1"/>
    <dgm:cxn modelId="{D0FF0745-06A8-40BE-90EC-C7D0C9618BB5}" type="presOf" srcId="{9A09266C-2C2D-4555-BDD7-16BC0E890D11}" destId="{A761825F-FD0B-4BF6-8FEF-C9005092B6E1}" srcOrd="0" destOrd="0" presId="urn:microsoft.com/office/officeart/2005/8/layout/default#1"/>
    <dgm:cxn modelId="{A0A7C2FA-BF53-4BB7-A2FA-2056E8BBFA3E}" type="presOf" srcId="{2F1EB79C-7E8B-4114-BE01-2661579A9871}" destId="{5ED2125E-05CD-408C-BE06-017D96F1862F}" srcOrd="0" destOrd="0" presId="urn:microsoft.com/office/officeart/2005/8/layout/default#1"/>
    <dgm:cxn modelId="{8D14D72A-CE29-446D-A593-4920520FAC52}" srcId="{2F1EB79C-7E8B-4114-BE01-2661579A9871}" destId="{03F30FE0-A73F-4C41-A534-12143D9F3D68}" srcOrd="1" destOrd="0" parTransId="{89CB89D8-95FB-4635-B0A4-9AAA99D31942}" sibTransId="{B186A8CE-0FFB-4C97-AA7A-1F1D8E9446F7}"/>
    <dgm:cxn modelId="{318DFBBE-EB14-485B-B5DB-D56B501F7856}" srcId="{2F1EB79C-7E8B-4114-BE01-2661579A9871}" destId="{3540D51A-3A53-437A-A965-54AFB79F1170}" srcOrd="3" destOrd="0" parTransId="{8EE5283B-73E4-4021-977F-0383E5000A16}" sibTransId="{2769AA04-E5C2-468A-801C-13A2FC8498AF}"/>
    <dgm:cxn modelId="{71738A1A-D5B2-4EF4-BF86-C45C33BB435F}" type="presOf" srcId="{EA81C9C7-9F04-40F4-BF52-1FCBB9D53750}" destId="{ADB4B90F-EDA1-4933-A682-9E87C4EF69ED}" srcOrd="0" destOrd="0" presId="urn:microsoft.com/office/officeart/2005/8/layout/default#1"/>
    <dgm:cxn modelId="{E2B7C4AC-A969-4049-965F-DE7C04E96C55}" srcId="{2F1EB79C-7E8B-4114-BE01-2661579A9871}" destId="{EA81C9C7-9F04-40F4-BF52-1FCBB9D53750}" srcOrd="2" destOrd="0" parTransId="{E1D6B5CA-A97E-4EB6-A8F2-FE94D85B0A86}" sibTransId="{F47BCE85-DE51-420F-BF60-EB7918CEC59B}"/>
    <dgm:cxn modelId="{616DF993-09DB-4F9F-841A-3C43FE1A9E55}" type="presOf" srcId="{3540D51A-3A53-437A-A965-54AFB79F1170}" destId="{A93457CA-F268-4824-BABB-E0527526A3E7}" srcOrd="0" destOrd="0" presId="urn:microsoft.com/office/officeart/2005/8/layout/default#1"/>
    <dgm:cxn modelId="{584242E6-1BCC-49D5-BF4F-CB9E7FD64EDE}" type="presParOf" srcId="{5ED2125E-05CD-408C-BE06-017D96F1862F}" destId="{A761825F-FD0B-4BF6-8FEF-C9005092B6E1}" srcOrd="0" destOrd="0" presId="urn:microsoft.com/office/officeart/2005/8/layout/default#1"/>
    <dgm:cxn modelId="{6D61DD6D-4C8B-4963-BE78-23BBA9A2183A}" type="presParOf" srcId="{5ED2125E-05CD-408C-BE06-017D96F1862F}" destId="{17AEFA77-0C91-4648-8E9C-3E3D0147A97D}" srcOrd="1" destOrd="0" presId="urn:microsoft.com/office/officeart/2005/8/layout/default#1"/>
    <dgm:cxn modelId="{1EF36B3F-EE74-4149-BD41-197019D16924}" type="presParOf" srcId="{5ED2125E-05CD-408C-BE06-017D96F1862F}" destId="{A679C590-6090-440E-80B0-6A3535AFF6D7}" srcOrd="2" destOrd="0" presId="urn:microsoft.com/office/officeart/2005/8/layout/default#1"/>
    <dgm:cxn modelId="{D628E02B-8718-4E33-8A57-0CC5ABF2FA66}" type="presParOf" srcId="{5ED2125E-05CD-408C-BE06-017D96F1862F}" destId="{9BA16652-EEF4-405F-944F-F877A5F8CE1A}" srcOrd="3" destOrd="0" presId="urn:microsoft.com/office/officeart/2005/8/layout/default#1"/>
    <dgm:cxn modelId="{DCC11B3F-5010-467B-A67D-9142AD4D1F86}" type="presParOf" srcId="{5ED2125E-05CD-408C-BE06-017D96F1862F}" destId="{ADB4B90F-EDA1-4933-A682-9E87C4EF69ED}" srcOrd="4" destOrd="0" presId="urn:microsoft.com/office/officeart/2005/8/layout/default#1"/>
    <dgm:cxn modelId="{17C2F2AB-73B8-4486-A46E-FD0946F6B7F8}" type="presParOf" srcId="{5ED2125E-05CD-408C-BE06-017D96F1862F}" destId="{B6AE3019-5846-4970-A748-84DF022938A0}" srcOrd="5" destOrd="0" presId="urn:microsoft.com/office/officeart/2005/8/layout/default#1"/>
    <dgm:cxn modelId="{7726D2FF-A843-4FDA-8DCA-6A86CF1C9421}" type="presParOf" srcId="{5ED2125E-05CD-408C-BE06-017D96F1862F}" destId="{A93457CA-F268-4824-BABB-E0527526A3E7}" srcOrd="6" destOrd="0" presId="urn:microsoft.com/office/officeart/2005/8/layout/default#1"/>
    <dgm:cxn modelId="{B4CADA23-A7D7-4941-9590-6A1CD1CDC4F5}" type="presParOf" srcId="{5ED2125E-05CD-408C-BE06-017D96F1862F}" destId="{C8B95EA5-A92F-46DD-80F8-F67FA8FF3C5D}" srcOrd="7" destOrd="0" presId="urn:microsoft.com/office/officeart/2005/8/layout/default#1"/>
    <dgm:cxn modelId="{951B22D6-F68B-485C-8450-28065C1A8972}" type="presParOf" srcId="{5ED2125E-05CD-408C-BE06-017D96F1862F}" destId="{14063634-1960-412B-BD8D-F2F095174EA2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1825F-FD0B-4BF6-8FEF-C9005092B6E1}">
      <dsp:nvSpPr>
        <dsp:cNvPr id="0" name=""/>
        <dsp:cNvSpPr/>
      </dsp:nvSpPr>
      <dsp:spPr>
        <a:xfrm>
          <a:off x="0" y="91439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0" y="914396"/>
        <a:ext cx="2571749" cy="1543050"/>
      </dsp:txXfrm>
    </dsp:sp>
    <dsp:sp modelId="{A679C590-6090-440E-80B0-6A3535AFF6D7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828925" y="591343"/>
        <a:ext cx="2571749" cy="1543050"/>
      </dsp:txXfrm>
    </dsp:sp>
    <dsp:sp modelId="{ADB4B90F-EDA1-4933-A682-9E87C4EF69ED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5657849" y="591343"/>
        <a:ext cx="2571749" cy="1543050"/>
      </dsp:txXfrm>
    </dsp:sp>
    <dsp:sp modelId="{A93457CA-F268-4824-BABB-E0527526A3E7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414462" y="2391569"/>
        <a:ext cx="2571749" cy="1543050"/>
      </dsp:txXfrm>
    </dsp:sp>
    <dsp:sp modelId="{14063634-1960-412B-BD8D-F2F095174EA2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4243387" y="2391569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A95C9-8C16-4273-9521-287C59D7D118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AAC5F-B0A9-4A63-977E-E7F513D60B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8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AAC5F-B0A9-4A63-977E-E7F513D60B6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90DB5-EF18-4580-A783-697ED641B7B1}" type="datetimeFigureOut">
              <a:rPr lang="en-US" smtClean="0"/>
              <a:pPr/>
              <a:t>22/08/18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3D61D-327D-4F9C-9F38-FDCE736C3B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67" y="2895600"/>
            <a:ext cx="905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News in Pictures</a:t>
            </a:r>
          </a:p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400" baseline="30000" dirty="0" smtClean="0">
                <a:solidFill>
                  <a:schemeClr val="accent1">
                    <a:lumMod val="50000"/>
                  </a:schemeClr>
                </a:solidFill>
              </a:rPr>
              <a:t>nd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National Congress on Clinical Diabetes – 14</a:t>
            </a:r>
            <a:r>
              <a:rPr lang="en-US" sz="24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and 15</a:t>
            </a:r>
            <a:r>
              <a:rPr lang="en-US" sz="24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April, 2018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463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62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0668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905000" y="5181600"/>
            <a:ext cx="5926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9. Prof  A K Das delivering his oration on </a:t>
            </a:r>
            <a:r>
              <a:rPr lang="en-US" b="1" i="1" dirty="0" smtClean="0"/>
              <a:t>Diabetes and Heart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102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914400" y="4572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219200" y="52578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10. Prof. </a:t>
            </a:r>
            <a:r>
              <a:rPr lang="en-US" b="1" dirty="0" err="1" smtClean="0"/>
              <a:t>Jotideb</a:t>
            </a:r>
            <a:r>
              <a:rPr lang="en-US" b="1" dirty="0" smtClean="0"/>
              <a:t> Mukhopadhyay delivering his lecture on </a:t>
            </a:r>
            <a:r>
              <a:rPr lang="en-US" b="1" i="1" dirty="0" smtClean="0"/>
              <a:t>Obstructive </a:t>
            </a:r>
            <a:r>
              <a:rPr lang="en-US" b="1" i="1" dirty="0"/>
              <a:t>S</a:t>
            </a:r>
            <a:r>
              <a:rPr lang="en-US" b="1" i="1" dirty="0" smtClean="0"/>
              <a:t>leep </a:t>
            </a:r>
            <a:r>
              <a:rPr lang="en-US" b="1" i="1" dirty="0" err="1" smtClean="0"/>
              <a:t>Apnoea</a:t>
            </a:r>
            <a:r>
              <a:rPr lang="en-US" b="1" i="1" dirty="0" smtClean="0"/>
              <a:t> and Diabetes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CSC_019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000" y="228600"/>
            <a:ext cx="7772400" cy="60564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" y="6324600"/>
            <a:ext cx="899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11. </a:t>
            </a:r>
            <a:r>
              <a:rPr lang="en-US" sz="2000" b="1" dirty="0" err="1" smtClean="0"/>
              <a:t>Dr</a:t>
            </a:r>
            <a:r>
              <a:rPr lang="en-US" sz="2000" b="1" dirty="0" smtClean="0"/>
              <a:t> P P Chakraborty delivering lecture on Diabetes in Women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37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219200"/>
            <a:ext cx="6477000" cy="3962400"/>
          </a:xfrm>
        </p:spPr>
      </p:pic>
      <p:sp>
        <p:nvSpPr>
          <p:cNvPr id="7" name="Rectangle 6"/>
          <p:cNvSpPr/>
          <p:nvPr/>
        </p:nvSpPr>
        <p:spPr>
          <a:xfrm>
            <a:off x="1219200" y="54102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12. </a:t>
            </a:r>
            <a:r>
              <a:rPr lang="en-US" b="1" dirty="0" err="1" smtClean="0"/>
              <a:t>Dr</a:t>
            </a:r>
            <a:r>
              <a:rPr lang="en-US" b="1" dirty="0" smtClean="0"/>
              <a:t> Vijay Neglur delivering</a:t>
            </a:r>
            <a:r>
              <a:rPr lang="en-US" b="1" baseline="0" dirty="0" smtClean="0"/>
              <a:t> his lecture on Management of </a:t>
            </a:r>
            <a:r>
              <a:rPr lang="en-US" b="1" i="1" baseline="0" dirty="0" smtClean="0"/>
              <a:t>T2D with CKD;</a:t>
            </a:r>
            <a:r>
              <a:rPr lang="en-US" b="1" i="1" dirty="0" smtClean="0"/>
              <a:t> DPP4 inhibitors in perspective.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58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990600" y="3048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590800" y="5181601"/>
            <a:ext cx="449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13. </a:t>
            </a:r>
            <a:r>
              <a:rPr lang="en-US" sz="2000" b="1" dirty="0" err="1" smtClean="0"/>
              <a:t>Kavita</a:t>
            </a:r>
            <a:r>
              <a:rPr lang="en-US" sz="2000" b="1" dirty="0" smtClean="0"/>
              <a:t> </a:t>
            </a:r>
            <a:r>
              <a:rPr lang="en-US" sz="2000" b="1" dirty="0"/>
              <a:t>G</a:t>
            </a:r>
            <a:r>
              <a:rPr lang="en-US" sz="2000" b="1" dirty="0" smtClean="0"/>
              <a:t>upta delivering lecture on Diet in Diabetes</a:t>
            </a:r>
            <a:endParaRPr 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8229600" y="2362200"/>
            <a:ext cx="39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??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60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04800" y="381000"/>
            <a:ext cx="8153400" cy="4800600"/>
          </a:xfrm>
        </p:spPr>
      </p:pic>
      <p:sp>
        <p:nvSpPr>
          <p:cNvPr id="5" name="Rectangle 4"/>
          <p:cNvSpPr/>
          <p:nvPr/>
        </p:nvSpPr>
        <p:spPr>
          <a:xfrm>
            <a:off x="2590800" y="55626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14. Prof</a:t>
            </a:r>
            <a:r>
              <a:rPr lang="en-US" b="1" baseline="0" dirty="0" smtClean="0"/>
              <a:t> Manisha Sahay delivering her lecture on </a:t>
            </a:r>
            <a:r>
              <a:rPr lang="en-US" b="1" i="1" baseline="0" dirty="0" smtClean="0"/>
              <a:t>Early Biomarkers in Diabetic Kidney</a:t>
            </a:r>
            <a:r>
              <a:rPr lang="en-US" b="1" i="1" dirty="0" smtClean="0"/>
              <a:t> Diseases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71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43000" y="5334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066800" y="53340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15. </a:t>
            </a:r>
            <a:r>
              <a:rPr lang="en-US" b="1" dirty="0" err="1" smtClean="0"/>
              <a:t>Dr</a:t>
            </a:r>
            <a:r>
              <a:rPr lang="en-US" b="1" dirty="0" smtClean="0"/>
              <a:t> </a:t>
            </a:r>
            <a:r>
              <a:rPr lang="en-US" b="1" dirty="0" err="1" smtClean="0"/>
              <a:t>Mithun</a:t>
            </a:r>
            <a:r>
              <a:rPr lang="en-US" b="1" dirty="0" smtClean="0"/>
              <a:t> </a:t>
            </a:r>
            <a:r>
              <a:rPr lang="en-US" b="1" dirty="0" err="1" smtClean="0"/>
              <a:t>Bhartiya</a:t>
            </a:r>
            <a:r>
              <a:rPr lang="en-US" b="1" dirty="0" smtClean="0"/>
              <a:t> receiving a memento</a:t>
            </a:r>
            <a:r>
              <a:rPr lang="en-US" b="1" baseline="0" dirty="0" smtClean="0"/>
              <a:t> from </a:t>
            </a:r>
            <a:r>
              <a:rPr lang="en-US" b="1" dirty="0" smtClean="0"/>
              <a:t>Prof. Samar</a:t>
            </a:r>
            <a:r>
              <a:rPr lang="en-US" b="1" baseline="0" dirty="0" smtClean="0"/>
              <a:t> Banerjee for his lecture on </a:t>
            </a:r>
            <a:r>
              <a:rPr lang="en-US" b="1" i="1" baseline="0" dirty="0" err="1" smtClean="0"/>
              <a:t>Phracogenomics</a:t>
            </a:r>
            <a:r>
              <a:rPr lang="en-US" b="1" i="1" baseline="0" dirty="0" smtClean="0"/>
              <a:t> in Diabetes treatment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16. Dr. </a:t>
            </a:r>
            <a:r>
              <a:rPr lang="en-US" sz="2400" b="1" dirty="0" err="1" smtClean="0"/>
              <a:t>Alok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Kanungo</a:t>
            </a:r>
            <a:r>
              <a:rPr lang="en-US" sz="2400" b="1" dirty="0" smtClean="0"/>
              <a:t> delivering his lecture on </a:t>
            </a:r>
            <a:r>
              <a:rPr lang="en-US" sz="2400" b="1" i="1" dirty="0" smtClean="0"/>
              <a:t>Next Generation Basal Insulin, Redefining Glycemic Control</a:t>
            </a:r>
            <a:endParaRPr lang="en-US" sz="2400" b="1" i="1" dirty="0"/>
          </a:p>
        </p:txBody>
      </p:sp>
      <p:pic>
        <p:nvPicPr>
          <p:cNvPr id="4" name="Content Placeholder 3" descr="DSC_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341" y="1600200"/>
            <a:ext cx="6833317" cy="4525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35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57200" y="304800"/>
            <a:ext cx="8305800" cy="4648200"/>
          </a:xfrm>
        </p:spPr>
      </p:pic>
      <p:sp>
        <p:nvSpPr>
          <p:cNvPr id="5" name="Rectangle 4"/>
          <p:cNvSpPr/>
          <p:nvPr/>
        </p:nvSpPr>
        <p:spPr>
          <a:xfrm>
            <a:off x="2133601" y="5257800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17. Prof </a:t>
            </a:r>
            <a:r>
              <a:rPr lang="en-US" b="1" dirty="0" err="1" smtClean="0"/>
              <a:t>Jayant</a:t>
            </a:r>
            <a:r>
              <a:rPr lang="en-US" b="1" dirty="0" smtClean="0"/>
              <a:t> Panda</a:t>
            </a:r>
            <a:r>
              <a:rPr lang="en-US" b="1" baseline="0" dirty="0" smtClean="0"/>
              <a:t> delivering his lecture on </a:t>
            </a:r>
            <a:r>
              <a:rPr lang="en-US" b="1" i="1" baseline="0" dirty="0" smtClean="0"/>
              <a:t>Infections typical to Diabetes in India and their atypical management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380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219200" y="304800"/>
            <a:ext cx="6832600" cy="4525963"/>
          </a:xfrm>
        </p:spPr>
      </p:pic>
      <p:sp>
        <p:nvSpPr>
          <p:cNvPr id="2" name="TextBox 1"/>
          <p:cNvSpPr txBox="1"/>
          <p:nvPr/>
        </p:nvSpPr>
        <p:spPr>
          <a:xfrm>
            <a:off x="838200" y="5265462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18. Dr. </a:t>
            </a:r>
            <a:r>
              <a:rPr lang="en-US" dirty="0" err="1" smtClean="0"/>
              <a:t>Samit</a:t>
            </a:r>
            <a:r>
              <a:rPr lang="en-US" dirty="0" smtClean="0"/>
              <a:t> </a:t>
            </a:r>
            <a:r>
              <a:rPr lang="en-US" dirty="0" err="1" smtClean="0"/>
              <a:t>Ghosal</a:t>
            </a:r>
            <a:r>
              <a:rPr lang="en-US" dirty="0" smtClean="0"/>
              <a:t> delivering his lecture on </a:t>
            </a:r>
            <a:r>
              <a:rPr lang="en-US" i="1" dirty="0" smtClean="0"/>
              <a:t>Tailoring anti-diabetes treatment in the era of CVD risk management </a:t>
            </a:r>
            <a:r>
              <a:rPr lang="en-US" dirty="0" smtClean="0"/>
              <a:t>, during the plenary session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27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2954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143000" y="5181600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Inauguration of the conference by Dr</a:t>
            </a:r>
            <a:r>
              <a:rPr lang="en-US" b="1" baseline="0" dirty="0" smtClean="0"/>
              <a:t> B K </a:t>
            </a:r>
            <a:r>
              <a:rPr lang="en-US" b="1" baseline="0" dirty="0" err="1" smtClean="0"/>
              <a:t>Sahay</a:t>
            </a:r>
            <a:r>
              <a:rPr lang="en-US" b="1" baseline="0" dirty="0" smtClean="0"/>
              <a:t>, </a:t>
            </a:r>
            <a:r>
              <a:rPr lang="en-US" b="1" dirty="0" smtClean="0"/>
              <a:t>Prof.</a:t>
            </a:r>
            <a:r>
              <a:rPr lang="en-US" b="1" baseline="0" dirty="0" smtClean="0"/>
              <a:t> V </a:t>
            </a:r>
            <a:r>
              <a:rPr lang="en-US" b="1" baseline="0" dirty="0" err="1" smtClean="0"/>
              <a:t>Seshiah</a:t>
            </a:r>
            <a:r>
              <a:rPr lang="en-US" b="1" baseline="0" dirty="0" smtClean="0"/>
              <a:t>, Prof. Samar Banerjee, Swami Nityakamanand, </a:t>
            </a:r>
            <a:r>
              <a:rPr lang="en-US" b="1" dirty="0" smtClean="0"/>
              <a:t>Prof J</a:t>
            </a:r>
            <a:r>
              <a:rPr lang="en-US" b="1" baseline="0" dirty="0" smtClean="0"/>
              <a:t>otideb Mukhopadhyay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39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43000" y="5334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447800" y="54864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19.Prof. Samar Banerjee delivering</a:t>
            </a:r>
            <a:r>
              <a:rPr lang="en-US" b="1" baseline="0" dirty="0" smtClean="0"/>
              <a:t> his lecture on </a:t>
            </a:r>
            <a:r>
              <a:rPr lang="en-US" b="1" i="1" baseline="0" dirty="0" smtClean="0"/>
              <a:t>Fixing from the 1</a:t>
            </a:r>
            <a:r>
              <a:rPr lang="en-US" b="1" i="1" baseline="30000" dirty="0" smtClean="0"/>
              <a:t>st</a:t>
            </a:r>
            <a:r>
              <a:rPr lang="en-US" b="1" i="1" baseline="0" dirty="0" smtClean="0"/>
              <a:t> hour of PPG, possibilities with ultra fast insulin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40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0668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143000" y="5181600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20. Prof Rakesh Sahay delivering his lecture on </a:t>
            </a:r>
            <a:r>
              <a:rPr lang="en-US" b="1" i="1" dirty="0" smtClean="0"/>
              <a:t>Challenges in the Management of Type 1 DM: How far have we succeeded ?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41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066800" y="6096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533400" y="53340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21. </a:t>
            </a:r>
            <a:r>
              <a:rPr lang="en-US" b="1" dirty="0" err="1" smtClean="0"/>
              <a:t>Dr</a:t>
            </a:r>
            <a:r>
              <a:rPr lang="en-US" b="1" dirty="0" smtClean="0"/>
              <a:t> </a:t>
            </a:r>
            <a:r>
              <a:rPr lang="en-US" b="1" dirty="0" err="1" smtClean="0"/>
              <a:t>Binayak</a:t>
            </a:r>
            <a:r>
              <a:rPr lang="en-US" b="1" dirty="0" smtClean="0"/>
              <a:t> </a:t>
            </a:r>
            <a:r>
              <a:rPr lang="en-US" b="1" dirty="0" err="1" smtClean="0"/>
              <a:t>Sinha</a:t>
            </a:r>
            <a:r>
              <a:rPr lang="en-US" b="1" dirty="0" smtClean="0"/>
              <a:t> delivering his lecture on </a:t>
            </a:r>
            <a:r>
              <a:rPr lang="en-US" b="1" i="1" dirty="0" smtClean="0"/>
              <a:t>Empowering Cardio-metabolic Outcomes in T2DM Lessons Post EMPA-REG Outcome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22. Prof. </a:t>
            </a:r>
            <a:r>
              <a:rPr lang="en-US" sz="2000" dirty="0" err="1" smtClean="0"/>
              <a:t>Jayant</a:t>
            </a:r>
            <a:r>
              <a:rPr lang="en-US" sz="2000" dirty="0" smtClean="0"/>
              <a:t> Panda delivering his lecture on</a:t>
            </a:r>
            <a:r>
              <a:rPr lang="en-US" sz="2000" i="1" dirty="0" smtClean="0"/>
              <a:t> Evidences for SU</a:t>
            </a:r>
            <a:endParaRPr lang="en-US" sz="2000" i="1" dirty="0"/>
          </a:p>
        </p:txBody>
      </p:sp>
      <p:pic>
        <p:nvPicPr>
          <p:cNvPr id="4" name="Content Placeholder 3" descr="DSC_04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341" y="1600200"/>
            <a:ext cx="6833317" cy="4525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55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219200" y="3048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057400" y="5029200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23. Dr. Deepak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Jumani</a:t>
            </a:r>
            <a:r>
              <a:rPr lang="en-US" b="1" baseline="0" dirty="0" smtClean="0"/>
              <a:t> delivering his lecture</a:t>
            </a:r>
            <a:r>
              <a:rPr lang="en-US" b="1" dirty="0" smtClean="0"/>
              <a:t> on </a:t>
            </a:r>
            <a:r>
              <a:rPr lang="en-US" b="1" i="1" baseline="0" dirty="0" smtClean="0"/>
              <a:t>Erectile Dysfunction is a Correctible Dysfunction.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571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066800" y="457200"/>
            <a:ext cx="6832600" cy="4525962"/>
          </a:xfrm>
        </p:spPr>
      </p:pic>
      <p:sp>
        <p:nvSpPr>
          <p:cNvPr id="5" name="Rectangle 4"/>
          <p:cNvSpPr/>
          <p:nvPr/>
        </p:nvSpPr>
        <p:spPr>
          <a:xfrm>
            <a:off x="2514600" y="5257800"/>
            <a:ext cx="464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24. </a:t>
            </a:r>
            <a:r>
              <a:rPr lang="en-US" b="1" dirty="0" err="1" smtClean="0"/>
              <a:t>Dr</a:t>
            </a:r>
            <a:r>
              <a:rPr lang="en-US" b="1" dirty="0" smtClean="0"/>
              <a:t> Sunil Gupta delivering his lecture on </a:t>
            </a:r>
            <a:r>
              <a:rPr lang="en-US" b="1" i="1" dirty="0" smtClean="0"/>
              <a:t>Oral Anti Diabetics in T1DM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169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43000" y="2286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1219200" y="5181600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 Prof B K Sahay receiving lifetime achievement award from Prof.</a:t>
            </a:r>
            <a:r>
              <a:rPr lang="en-US" b="1" baseline="0" dirty="0" smtClean="0"/>
              <a:t> Samar </a:t>
            </a:r>
            <a:r>
              <a:rPr lang="en-US" b="1" dirty="0" smtClean="0"/>
              <a:t>B</a:t>
            </a:r>
            <a:r>
              <a:rPr lang="en-US" b="1" baseline="0" dirty="0" smtClean="0"/>
              <a:t>anerjee &amp; Prof R K </a:t>
            </a:r>
            <a:r>
              <a:rPr lang="en-US" b="1" dirty="0" err="1"/>
              <a:t>D</a:t>
            </a:r>
            <a:r>
              <a:rPr lang="en-US" b="1" baseline="0" dirty="0" err="1" smtClean="0"/>
              <a:t>uttaroy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247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066800" y="2286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762000" y="5029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</a:t>
            </a:r>
            <a:r>
              <a:rPr lang="en-US" b="1" dirty="0" smtClean="0"/>
              <a:t>. Prof  V Seshiah receiving a </a:t>
            </a:r>
            <a:r>
              <a:rPr lang="en-US" b="1" dirty="0" err="1" smtClean="0"/>
              <a:t>momento</a:t>
            </a:r>
            <a:r>
              <a:rPr lang="en-US" b="1" baseline="0" dirty="0" smtClean="0"/>
              <a:t> from Prof. Samar Banerjee, Prof . </a:t>
            </a:r>
            <a:r>
              <a:rPr lang="en-US" b="1" baseline="0" dirty="0" err="1" smtClean="0"/>
              <a:t>Soumitra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Ghosh</a:t>
            </a:r>
            <a:r>
              <a:rPr lang="en-US" b="1" baseline="0" dirty="0" smtClean="0"/>
              <a:t>, Dr.</a:t>
            </a:r>
            <a:r>
              <a:rPr lang="en-US" b="1" dirty="0" smtClean="0"/>
              <a:t> </a:t>
            </a:r>
            <a:r>
              <a:rPr lang="en-US" b="1" baseline="0" dirty="0" err="1" smtClean="0"/>
              <a:t>Bidyut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Mallik</a:t>
            </a:r>
            <a:r>
              <a:rPr lang="en-US" b="1" baseline="0" dirty="0" smtClean="0"/>
              <a:t>, Dr. Mary D Cruz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642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9906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438400" y="5105400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4. Prof A K Das,  being felicitated by Prof. Samar Banerjee and Prof Jotideb  Mukhopadhyay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-3041038" y="285767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277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4478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514600" y="5181600"/>
            <a:ext cx="5775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5. Swami Nityakamananda delivering</a:t>
            </a:r>
            <a:r>
              <a:rPr lang="en-US" b="1" baseline="0" dirty="0" smtClean="0"/>
              <a:t> his inaugural address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265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143000" y="3810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438401" y="5257800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6. Prof. Samar Banerjee delivering his lecture on </a:t>
            </a:r>
            <a:r>
              <a:rPr lang="en-US" b="1" i="1" dirty="0" smtClean="0"/>
              <a:t>Evidences for Metformin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SC_017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752600" y="685800"/>
            <a:ext cx="3810000" cy="5334000"/>
          </a:xfrm>
        </p:spPr>
      </p:pic>
      <p:sp>
        <p:nvSpPr>
          <p:cNvPr id="5" name="Rectangle 4"/>
          <p:cNvSpPr/>
          <p:nvPr/>
        </p:nvSpPr>
        <p:spPr>
          <a:xfrm>
            <a:off x="1600200" y="6096000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7. Prof  B K </a:t>
            </a:r>
            <a:r>
              <a:rPr lang="en-US" b="1" dirty="0"/>
              <a:t>S</a:t>
            </a:r>
            <a:r>
              <a:rPr lang="en-US" b="1" dirty="0" smtClean="0"/>
              <a:t>ahay delivering his oration on </a:t>
            </a:r>
            <a:r>
              <a:rPr lang="en-US" b="1" i="1" dirty="0" smtClean="0"/>
              <a:t>‘My Journey with Diabetes’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213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447800" y="685800"/>
            <a:ext cx="6832600" cy="4525963"/>
          </a:xfrm>
        </p:spPr>
      </p:pic>
      <p:sp>
        <p:nvSpPr>
          <p:cNvPr id="5" name="Rectangle 4"/>
          <p:cNvSpPr/>
          <p:nvPr/>
        </p:nvSpPr>
        <p:spPr>
          <a:xfrm>
            <a:off x="2971800" y="56388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8. Prof V Seshiah delivering his lecture on </a:t>
            </a:r>
            <a:r>
              <a:rPr lang="en-US" b="1" i="1" dirty="0" smtClean="0"/>
              <a:t>Prevention of Non Communicable diseases – ‘Whom to focus’?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477</Words>
  <Application>Microsoft Macintosh PowerPoint</Application>
  <PresentationFormat>On-screen Show (4:3)</PresentationFormat>
  <Paragraphs>50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16. Dr. Alok Kanungo delivering his lecture on Next Generation Basal Insulin, Redefining Glycemic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22. Prof. Jayant Panda delivering his lecture on Evidences for SU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Debashish Brahmachari</cp:lastModifiedBy>
  <cp:revision>74</cp:revision>
  <cp:lastPrinted>2018-08-15T07:24:54Z</cp:lastPrinted>
  <dcterms:created xsi:type="dcterms:W3CDTF">2018-08-14T07:54:18Z</dcterms:created>
  <dcterms:modified xsi:type="dcterms:W3CDTF">2018-08-22T06:50:48Z</dcterms:modified>
</cp:coreProperties>
</file>